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23"/>
  </p:notesMasterIdLst>
  <p:handoutMasterIdLst>
    <p:handoutMasterId r:id="rId24"/>
  </p:handoutMasterIdLst>
  <p:sldIdLst>
    <p:sldId id="295" r:id="rId2"/>
    <p:sldId id="353" r:id="rId3"/>
    <p:sldId id="339" r:id="rId4"/>
    <p:sldId id="340" r:id="rId5"/>
    <p:sldId id="350" r:id="rId6"/>
    <p:sldId id="343" r:id="rId7"/>
    <p:sldId id="351" r:id="rId8"/>
    <p:sldId id="352" r:id="rId9"/>
    <p:sldId id="341" r:id="rId10"/>
    <p:sldId id="354" r:id="rId11"/>
    <p:sldId id="344" r:id="rId12"/>
    <p:sldId id="342" r:id="rId13"/>
    <p:sldId id="355" r:id="rId14"/>
    <p:sldId id="356" r:id="rId15"/>
    <p:sldId id="347" r:id="rId16"/>
    <p:sldId id="345" r:id="rId17"/>
    <p:sldId id="346" r:id="rId18"/>
    <p:sldId id="348" r:id="rId19"/>
    <p:sldId id="349" r:id="rId20"/>
    <p:sldId id="357" r:id="rId21"/>
    <p:sldId id="266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46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3E20F2-5943-4543-A605-8B0E470F3A20}" type="slidenum">
              <a:rPr lang="en-US" smtClean="0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PivotChart</a:t>
            </a:r>
          </a:p>
          <a:p>
            <a:r>
              <a:rPr lang="en-US" dirty="0"/>
              <a:t>Manipulate PivotChart Data</a:t>
            </a:r>
          </a:p>
          <a:p>
            <a:r>
              <a:rPr lang="en-US" dirty="0"/>
              <a:t>Format a PivotChart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Working with PivotCharts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9A05AC9-FCE5-43EF-B450-BCF8F0B63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68E2B2-1DF3-46A6-A724-0721E7767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PivotChart Fields Task Pane Elements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BF9A74-6935-44CF-B6E3-D8D656F2E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id="{5C96CEB0-2773-43C3-AA56-CB8C7E3B5DB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836758"/>
              </p:ext>
            </p:extLst>
          </p:nvPr>
        </p:nvGraphicFramePr>
        <p:xfrm>
          <a:off x="953239" y="1752600"/>
          <a:ext cx="7239000" cy="3657600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PivotChart Fields Task Pane Element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Tools drop-down arrow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Displays a menu that allows you to rearrange the sections and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check boxes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Allow you to add or remove fields from the various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drop-down arrow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Provides options to move a field to a different area, move a field up or down in an area's hierarchy, or remove a field from an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Filters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Enables the use of filters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that provide a quick way to narrow data so you can zero in on specific information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4356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Legend (Series)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Displays the selected fields in the chart’s legend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3594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Axis (Categories)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Adds the selected fields to the categories in the chart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2614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Values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Supports the use of numeric calculations on data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117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3804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PivotChart Analyze Contextual Tab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674D22-ED0F-4815-84C8-6AC3EC3DE59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722" y="2941277"/>
            <a:ext cx="8024555" cy="9754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0F5CD2-B5AB-4615-A31A-721143EE6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Field Buttons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2829113" y="1925883"/>
            <a:ext cx="1154112" cy="32918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Filter button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899945" y="3762375"/>
            <a:ext cx="1219200" cy="32918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Legend button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6BA7E63-E99A-4417-906E-FD54638DC0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053" y="2687628"/>
            <a:ext cx="2613887" cy="2202371"/>
          </a:xfrm>
          <a:prstGeom prst="rect">
            <a:avLst/>
          </a:prstGeom>
        </p:spPr>
      </p:pic>
      <p:sp>
        <p:nvSpPr>
          <p:cNvPr id="15" name="Line 220"/>
          <p:cNvSpPr>
            <a:spLocks noChangeShapeType="1"/>
          </p:cNvSpPr>
          <p:nvPr/>
        </p:nvSpPr>
        <p:spPr bwMode="auto">
          <a:xfrm flipH="1" flipV="1">
            <a:off x="3505200" y="4796243"/>
            <a:ext cx="0" cy="63658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2971800" y="5295509"/>
            <a:ext cx="1066800" cy="329184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Axis button</a:t>
            </a:r>
          </a:p>
        </p:txBody>
      </p:sp>
      <p:sp>
        <p:nvSpPr>
          <p:cNvPr id="11" name="Line 139"/>
          <p:cNvSpPr>
            <a:spLocks noChangeShapeType="1"/>
          </p:cNvSpPr>
          <p:nvPr/>
        </p:nvSpPr>
        <p:spPr bwMode="auto">
          <a:xfrm rot="16200000" flipV="1">
            <a:off x="3156932" y="2512305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3" name="Line 139">
            <a:extLst>
              <a:ext uri="{FF2B5EF4-FFF2-40B4-BE49-F238E27FC236}">
                <a16:creationId xmlns:a16="http://schemas.microsoft.com/office/drawing/2014/main" id="{E978BC30-C1D2-413E-BD9F-AB73CE31F33E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5650707" y="3945301"/>
            <a:ext cx="23774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F0D55E-7931-4CE8-B2A4-335CAC55D7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5ACDB81-580F-4634-9DEF-782F8EC4EA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D2F929-EFC5-4259-882E-00351BA750B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Manipulating PivotChart Data</a:t>
            </a:r>
          </a:p>
        </p:txBody>
      </p:sp>
    </p:spTree>
    <p:extLst>
      <p:ext uri="{BB962C8B-B14F-4D97-AF65-F5344CB8AC3E}">
        <p14:creationId xmlns:p14="http://schemas.microsoft.com/office/powerpoint/2010/main" val="595103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A643A9-2ABE-47D5-8113-AE4E84921D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a PivotChart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217C0-F829-4C2B-AA51-C69624407C5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9A05EC-8DA9-4EFC-96AE-AF4641BE0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944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F94C01-2A4E-4342-9923-24DA4EE35F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Elements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341B26-AD19-49E5-8255-A2AF7B5AA556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Chart elements: The individual objects on charts that convey some level of information about the chart's data to a viewer.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E279159-7DCF-41CE-A8BD-B5BA9AFABD0A}"/>
              </a:ext>
            </a:extLst>
          </p:cNvPr>
          <p:cNvGrpSpPr/>
          <p:nvPr/>
        </p:nvGrpSpPr>
        <p:grpSpPr>
          <a:xfrm>
            <a:off x="1903381" y="2590800"/>
            <a:ext cx="5337239" cy="2755187"/>
            <a:chOff x="1911188" y="2035056"/>
            <a:chExt cx="5337239" cy="2755187"/>
          </a:xfrm>
        </p:grpSpPr>
        <p:pic>
          <p:nvPicPr>
            <p:cNvPr id="5" name="Picture 4" descr="A close up of a piece of paper&#10;&#10;Description automatically generated">
              <a:extLst>
                <a:ext uri="{FF2B5EF4-FFF2-40B4-BE49-F238E27FC236}">
                  <a16:creationId xmlns:a16="http://schemas.microsoft.com/office/drawing/2014/main" id="{CD88071A-BF05-4077-BDD8-8D5A521D86F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759231" y="2587872"/>
              <a:ext cx="3665538" cy="2202371"/>
            </a:xfrm>
            <a:prstGeom prst="rect">
              <a:avLst/>
            </a:prstGeom>
          </p:spPr>
        </p:pic>
        <p:sp>
          <p:nvSpPr>
            <p:cNvPr id="7" name="Line 139"/>
            <p:cNvSpPr>
              <a:spLocks noChangeShapeType="1"/>
            </p:cNvSpPr>
            <p:nvPr/>
          </p:nvSpPr>
          <p:spPr bwMode="auto">
            <a:xfrm rot="16200000" flipV="1">
              <a:off x="5062536" y="2621638"/>
              <a:ext cx="655637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8" name="Line 167"/>
            <p:cNvSpPr>
              <a:spLocks noChangeShapeType="1"/>
            </p:cNvSpPr>
            <p:nvPr/>
          </p:nvSpPr>
          <p:spPr bwMode="auto">
            <a:xfrm rot="5400000">
              <a:off x="1654584" y="3971626"/>
              <a:ext cx="9144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grpSp>
          <p:nvGrpSpPr>
            <p:cNvPr id="9" name="Group 295"/>
            <p:cNvGrpSpPr>
              <a:grpSpLocks/>
            </p:cNvGrpSpPr>
            <p:nvPr/>
          </p:nvGrpSpPr>
          <p:grpSpPr bwMode="auto">
            <a:xfrm rot="5400000">
              <a:off x="4173537" y="2261323"/>
              <a:ext cx="407988" cy="407987"/>
              <a:chOff x="3353" y="2605"/>
              <a:chExt cx="257" cy="257"/>
            </a:xfrm>
          </p:grpSpPr>
          <p:sp>
            <p:nvSpPr>
              <p:cNvPr id="10" name="Line 296"/>
              <p:cNvSpPr>
                <a:spLocks noChangeShapeType="1"/>
              </p:cNvSpPr>
              <p:nvPr/>
            </p:nvSpPr>
            <p:spPr bwMode="auto">
              <a:xfrm flipV="1">
                <a:off x="3359" y="2605"/>
                <a:ext cx="0" cy="25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11" name="Line 297"/>
              <p:cNvSpPr>
                <a:spLocks noChangeShapeType="1"/>
              </p:cNvSpPr>
              <p:nvPr/>
            </p:nvSpPr>
            <p:spPr bwMode="auto">
              <a:xfrm rot="16200000" flipV="1">
                <a:off x="3482" y="2476"/>
                <a:ext cx="0" cy="257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dirty="0"/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4971254" y="2035056"/>
              <a:ext cx="838200" cy="34747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Gridline</a:t>
              </a:r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3183732" y="2139084"/>
              <a:ext cx="1018382" cy="34747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Chart title</a:t>
              </a:r>
            </a:p>
          </p:txBody>
        </p:sp>
        <p:sp>
          <p:nvSpPr>
            <p:cNvPr id="17" name="AutoShape 302"/>
            <p:cNvSpPr>
              <a:spLocks/>
            </p:cNvSpPr>
            <p:nvPr/>
          </p:nvSpPr>
          <p:spPr bwMode="auto">
            <a:xfrm>
              <a:off x="6312390" y="3579328"/>
              <a:ext cx="174625" cy="457201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8" name="Line 144"/>
            <p:cNvSpPr>
              <a:spLocks noChangeShapeType="1"/>
            </p:cNvSpPr>
            <p:nvPr/>
          </p:nvSpPr>
          <p:spPr bwMode="auto">
            <a:xfrm>
              <a:off x="2697572" y="4602562"/>
              <a:ext cx="1508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5" name="Rounded Rectangle 14"/>
            <p:cNvSpPr/>
            <p:nvPr/>
          </p:nvSpPr>
          <p:spPr>
            <a:xfrm>
              <a:off x="1911188" y="4428826"/>
              <a:ext cx="786384" cy="34747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Axis labels</a:t>
              </a:r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6486428" y="3644314"/>
              <a:ext cx="761999" cy="34747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Legend</a:t>
              </a:r>
            </a:p>
          </p:txBody>
        </p:sp>
        <p:sp>
          <p:nvSpPr>
            <p:cNvPr id="19" name="Line 144">
              <a:extLst>
                <a:ext uri="{FF2B5EF4-FFF2-40B4-BE49-F238E27FC236}">
                  <a16:creationId xmlns:a16="http://schemas.microsoft.com/office/drawing/2014/main" id="{9916548B-19BA-4DC0-81C5-236C2E81B3E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102259" y="3516413"/>
              <a:ext cx="78638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Design Contextual Tab for </a:t>
            </a:r>
            <a:r>
              <a:rPr lang="en-US" dirty="0" err="1"/>
              <a:t>PivotCharts</a:t>
            </a:r>
            <a:endParaRPr lang="en-US" dirty="0"/>
          </a:p>
        </p:txBody>
      </p:sp>
      <p:pic>
        <p:nvPicPr>
          <p:cNvPr id="5" name="Picture 4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AE86446B-747D-4C65-B687-3A07177B2E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87" y="2941277"/>
            <a:ext cx="7681626" cy="9754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58AD98-73AB-47F0-AD6D-69AC333A2F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Format Contextual Tab for </a:t>
            </a:r>
            <a:r>
              <a:rPr lang="en-US" dirty="0" err="1"/>
              <a:t>PivotCharts</a:t>
            </a:r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F6881534-563B-4EF8-9440-9AC3EB994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566" y="2941277"/>
            <a:ext cx="7696867" cy="975445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9F805-415D-4C42-8779-59AEFC457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73593571-D333-49C1-9394-9225D97A4E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53222" y="2415375"/>
            <a:ext cx="2171888" cy="28348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Format Task Pane</a:t>
            </a:r>
          </a:p>
        </p:txBody>
      </p:sp>
      <p:sp>
        <p:nvSpPr>
          <p:cNvPr id="5" name="Line 113"/>
          <p:cNvSpPr>
            <a:spLocks noChangeShapeType="1"/>
          </p:cNvSpPr>
          <p:nvPr/>
        </p:nvSpPr>
        <p:spPr bwMode="auto">
          <a:xfrm rot="10800000" flipV="1">
            <a:off x="4685264" y="2604369"/>
            <a:ext cx="861067" cy="22068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Line 144"/>
          <p:cNvSpPr>
            <a:spLocks noChangeShapeType="1"/>
          </p:cNvSpPr>
          <p:nvPr/>
        </p:nvSpPr>
        <p:spPr bwMode="auto">
          <a:xfrm>
            <a:off x="2742688" y="2604369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grpSp>
        <p:nvGrpSpPr>
          <p:cNvPr id="7" name="Group 286"/>
          <p:cNvGrpSpPr>
            <a:grpSpLocks/>
          </p:cNvGrpSpPr>
          <p:nvPr/>
        </p:nvGrpSpPr>
        <p:grpSpPr bwMode="auto">
          <a:xfrm rot="16200000" flipH="1">
            <a:off x="4759021" y="2048481"/>
            <a:ext cx="549276" cy="407988"/>
            <a:chOff x="3353" y="2605"/>
            <a:chExt cx="346" cy="257"/>
          </a:xfrm>
        </p:grpSpPr>
        <p:sp>
          <p:nvSpPr>
            <p:cNvPr id="8" name="Line 287"/>
            <p:cNvSpPr>
              <a:spLocks noChangeShapeType="1"/>
            </p:cNvSpPr>
            <p:nvPr/>
          </p:nvSpPr>
          <p:spPr bwMode="auto">
            <a:xfrm flipV="1">
              <a:off x="3359" y="2605"/>
              <a:ext cx="0" cy="25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9" name="Line 288"/>
            <p:cNvSpPr>
              <a:spLocks noChangeShapeType="1"/>
            </p:cNvSpPr>
            <p:nvPr/>
          </p:nvSpPr>
          <p:spPr bwMode="auto">
            <a:xfrm rot="16200000" flipV="1">
              <a:off x="3526" y="2432"/>
              <a:ext cx="0" cy="34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13" name="AutoShape 303"/>
          <p:cNvSpPr>
            <a:spLocks/>
          </p:cNvSpPr>
          <p:nvPr/>
        </p:nvSpPr>
        <p:spPr bwMode="auto">
          <a:xfrm flipH="1">
            <a:off x="3057479" y="3607411"/>
            <a:ext cx="183683" cy="1269386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>
            <a:off x="5520931" y="2418895"/>
            <a:ext cx="1476375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Primary tabs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2198176" y="2419716"/>
            <a:ext cx="790575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Title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5210664" y="1776221"/>
            <a:ext cx="1524000" cy="43891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Task Pane Options drop-down arrow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5051424" y="4299249"/>
            <a:ext cx="1600200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Command sections</a:t>
            </a:r>
          </a:p>
        </p:txBody>
      </p:sp>
      <p:sp>
        <p:nvSpPr>
          <p:cNvPr id="18" name="Line 113"/>
          <p:cNvSpPr>
            <a:spLocks noChangeShapeType="1"/>
          </p:cNvSpPr>
          <p:nvPr/>
        </p:nvSpPr>
        <p:spPr bwMode="auto">
          <a:xfrm rot="10800000">
            <a:off x="4190284" y="3112768"/>
            <a:ext cx="1547812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5485684" y="2942416"/>
            <a:ext cx="1476375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Secondary tabs</a:t>
            </a:r>
          </a:p>
        </p:txBody>
      </p:sp>
      <p:sp>
        <p:nvSpPr>
          <p:cNvPr id="20" name="Rounded Rectangle 19"/>
          <p:cNvSpPr/>
          <p:nvPr/>
        </p:nvSpPr>
        <p:spPr>
          <a:xfrm>
            <a:off x="1947941" y="4001472"/>
            <a:ext cx="1095375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Commands and options</a:t>
            </a:r>
          </a:p>
        </p:txBody>
      </p:sp>
      <p:cxnSp>
        <p:nvCxnSpPr>
          <p:cNvPr id="22" name="Shape 21"/>
          <p:cNvCxnSpPr>
            <a:cxnSpLocks/>
            <a:stCxn id="17" idx="2"/>
          </p:cNvCxnSpPr>
          <p:nvPr/>
        </p:nvCxnSpPr>
        <p:spPr bwMode="auto">
          <a:xfrm rot="5400000">
            <a:off x="4637094" y="3840713"/>
            <a:ext cx="390135" cy="2038727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hape 24"/>
          <p:cNvCxnSpPr>
            <a:cxnSpLocks/>
            <a:stCxn id="17" idx="0"/>
          </p:cNvCxnSpPr>
          <p:nvPr/>
        </p:nvCxnSpPr>
        <p:spPr bwMode="auto">
          <a:xfrm rot="16200000" flipV="1">
            <a:off x="4401215" y="2848940"/>
            <a:ext cx="861887" cy="2038732"/>
          </a:xfrm>
          <a:prstGeom prst="bentConnector2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Elbow Connector 31"/>
          <p:cNvCxnSpPr/>
          <p:nvPr/>
        </p:nvCxnSpPr>
        <p:spPr bwMode="auto">
          <a:xfrm>
            <a:off x="2695722" y="2012854"/>
            <a:ext cx="1294766" cy="800785"/>
          </a:xfrm>
          <a:prstGeom prst="bentConnector3">
            <a:avLst>
              <a:gd name="adj1" fmla="val 100237"/>
            </a:avLst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6" name="Rounded Rectangle 25"/>
          <p:cNvSpPr/>
          <p:nvPr/>
        </p:nvSpPr>
        <p:spPr>
          <a:xfrm>
            <a:off x="1947941" y="1775211"/>
            <a:ext cx="1295400" cy="43891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Options drop-down arrow</a:t>
            </a:r>
          </a:p>
        </p:txBody>
      </p:sp>
      <p:sp>
        <p:nvSpPr>
          <p:cNvPr id="21" name="Slide Number Placeholder 20">
            <a:extLst>
              <a:ext uri="{FF2B5EF4-FFF2-40B4-BE49-F238E27FC236}">
                <a16:creationId xmlns:a16="http://schemas.microsoft.com/office/drawing/2014/main" id="{A0C27BD0-726A-480D-B398-CB6C0DDF8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0CA61967-1A05-4E92-8489-17489C909D4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996" y="2429091"/>
            <a:ext cx="4023709" cy="23014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Formatting Buttons</a:t>
            </a:r>
          </a:p>
        </p:txBody>
      </p:sp>
      <p:sp>
        <p:nvSpPr>
          <p:cNvPr id="5" name="Line 113"/>
          <p:cNvSpPr>
            <a:spLocks noChangeShapeType="1"/>
          </p:cNvSpPr>
          <p:nvPr/>
        </p:nvSpPr>
        <p:spPr bwMode="auto">
          <a:xfrm rot="5400000">
            <a:off x="6130571" y="2278380"/>
            <a:ext cx="36576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5668786" y="1693545"/>
            <a:ext cx="1303514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Chart Elements button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5618127" y="4878901"/>
            <a:ext cx="1303514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Chart Styles button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1864940" y="1819373"/>
            <a:ext cx="381000" cy="3352800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Line 113"/>
          <p:cNvSpPr>
            <a:spLocks noChangeShapeType="1"/>
          </p:cNvSpPr>
          <p:nvPr/>
        </p:nvSpPr>
        <p:spPr bwMode="auto">
          <a:xfrm rot="10800000">
            <a:off x="6423166" y="2868694"/>
            <a:ext cx="27432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5" name="Line 167">
            <a:extLst>
              <a:ext uri="{FF2B5EF4-FFF2-40B4-BE49-F238E27FC236}">
                <a16:creationId xmlns:a16="http://schemas.microsoft.com/office/drawing/2014/main" id="{76A5DE8E-AC35-4F89-B0D5-009B89576C5A}"/>
              </a:ext>
            </a:extLst>
          </p:cNvPr>
          <p:cNvSpPr>
            <a:spLocks noChangeShapeType="1"/>
          </p:cNvSpPr>
          <p:nvPr/>
        </p:nvSpPr>
        <p:spPr bwMode="auto">
          <a:xfrm rot="5400000">
            <a:off x="5691646" y="3865009"/>
            <a:ext cx="201168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8FB1E71-8FC1-4FA9-B5BE-989581E77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2C9C0-6350-45C2-A65E-A908DFF36B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PivotChart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B2698E-863A-4BB0-A572-4471AB37AC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E2EB3E-3705-4EFD-B61C-307046C77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6356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F87C6F3-1BA2-4B9A-A681-FB18AEF40C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16CA6D-EDD2-46E7-805D-B6514604162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Formatting a PivotChart</a:t>
            </a:r>
          </a:p>
        </p:txBody>
      </p:sp>
    </p:spTree>
    <p:extLst>
      <p:ext uri="{BB962C8B-B14F-4D97-AF65-F5344CB8AC3E}">
        <p14:creationId xmlns:p14="http://schemas.microsoft.com/office/powerpoint/2010/main" val="34408187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48DC21-3D13-4A27-BBDB-68778F91F89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What tasks that you typically perform would </a:t>
            </a:r>
            <a:r>
              <a:rPr lang="en-US" dirty="0" err="1"/>
              <a:t>PivotCharts</a:t>
            </a:r>
            <a:r>
              <a:rPr lang="en-US" dirty="0"/>
              <a:t> help you complete more effectively?</a:t>
            </a:r>
          </a:p>
          <a:p>
            <a:r>
              <a:rPr lang="en-US" dirty="0"/>
              <a:t>How could you utilize </a:t>
            </a:r>
            <a:r>
              <a:rPr lang="en-US" dirty="0" err="1"/>
              <a:t>PivotCharts</a:t>
            </a:r>
            <a:r>
              <a:rPr lang="en-US" dirty="0"/>
              <a:t> in your presentations?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PivotCharts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14BF157-93E5-4305-9872-38C892C36D5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PivotCharts</a:t>
            </a:r>
            <a:r>
              <a:rPr lang="en-US"/>
              <a:t>: Graphical </a:t>
            </a:r>
            <a:r>
              <a:rPr lang="en-US" dirty="0"/>
              <a:t>representations of numeric values and relationships among </a:t>
            </a:r>
            <a:r>
              <a:rPr lang="en-US"/>
              <a:t>those values.</a:t>
            </a:r>
            <a:endParaRPr lang="en-US" dirty="0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00A7CF2C-6814-4EE1-BBFD-233F845494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231" y="2590800"/>
            <a:ext cx="3665538" cy="22252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981C6BB-882E-4650-9353-2F84018983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 Chart Dialog Box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234988-134A-404B-B137-E8AAF9B2D5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112" y="1524000"/>
            <a:ext cx="4343776" cy="438188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047F6DD-FD36-496E-8A78-56AD81E9C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Chart Types</a:t>
            </a:r>
          </a:p>
        </p:txBody>
      </p:sp>
      <p:graphicFrame>
        <p:nvGraphicFramePr>
          <p:cNvPr id="3" name="Group 23">
            <a:extLst>
              <a:ext uri="{FF2B5EF4-FFF2-40B4-BE49-F238E27FC236}">
                <a16:creationId xmlns:a16="http://schemas.microsoft.com/office/drawing/2014/main" id="{93446BBC-9A84-40CC-88A2-402EAD6D24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060880"/>
              </p:ext>
            </p:extLst>
          </p:nvPr>
        </p:nvGraphicFramePr>
        <p:xfrm>
          <a:off x="762000" y="1143000"/>
          <a:ext cx="7772400" cy="4960091"/>
        </p:xfrm>
        <a:graphic>
          <a:graphicData uri="http://schemas.openxmlformats.org/drawingml/2006/table">
            <a:tbl>
              <a:tblPr/>
              <a:tblGrid>
                <a:gridCol w="1395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7735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17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Chart Type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Is Best Used to Display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7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Column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Relationships among values in a number of categories or changes in values over time.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524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Line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Trends in data over a period of time at consistent intervals.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07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Pie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The relative size of values compared to the whole and to other parts of the whole.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Bar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Relationships among values in a number of categories.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435644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Area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Relationships among values in a number of categories over time with visual emphasis on the magnitude of each data category.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359429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Surface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Three-dimensional representations of data.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8642567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Radar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The aggregate relational sizes of multiple data categories in terms of multiple criteria.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6337829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Treemap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Proportions of values associated with hierarchically organized categories.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169508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Sunburst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The relative size of various categories within a multiple-level hierarchy.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678158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Histogram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How values are distributed across a range. 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46084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Box &amp; Whisker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How values are distributed across a range, with key details provided to support deeper analysis.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4074124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Waterfall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How financial line items affect the bottom line.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2555667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Combo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Relationships among values of widely differing ranges of data.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5971186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A8E58-6E10-4699-ACBF-071B35F3A9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Recommended </a:t>
            </a:r>
            <a:r>
              <a:rPr lang="en-US" dirty="0" err="1"/>
              <a:t>PivotCharts</a:t>
            </a:r>
            <a:endParaRPr lang="en-US" dirty="0"/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3EA21B6D-FA8F-4D24-AF10-1EC806AEA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94" y="1447800"/>
            <a:ext cx="4282811" cy="433615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454BC88-17F4-4CFF-98E6-3A61770D04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46DC902-E01E-4698-A997-AC209BDD98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0EDFFA-51F3-45BF-ACE8-1219A31CF1A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PivotChart</a:t>
            </a:r>
          </a:p>
        </p:txBody>
      </p:sp>
    </p:spTree>
    <p:extLst>
      <p:ext uri="{BB962C8B-B14F-4D97-AF65-F5344CB8AC3E}">
        <p14:creationId xmlns:p14="http://schemas.microsoft.com/office/powerpoint/2010/main" val="613233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C217BE-97A8-416C-9EEA-2AC68EA15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Manipulate PivotChart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658F36-2CF7-4AB0-A729-39ECBB7785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BB4378-3BE5-4447-A154-821540AB1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86446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PivotChart Fields Task Pane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DD9872C3-3D59-4E16-98BB-666EF06AEA04}"/>
              </a:ext>
            </a:extLst>
          </p:cNvPr>
          <p:cNvGrpSpPr/>
          <p:nvPr/>
        </p:nvGrpSpPr>
        <p:grpSpPr>
          <a:xfrm>
            <a:off x="1891258" y="1721787"/>
            <a:ext cx="5361484" cy="3840813"/>
            <a:chOff x="2024394" y="1508593"/>
            <a:chExt cx="5361484" cy="3840813"/>
          </a:xfrm>
        </p:grpSpPr>
        <p:sp>
          <p:nvSpPr>
            <p:cNvPr id="42" name="Line 66">
              <a:extLst>
                <a:ext uri="{FF2B5EF4-FFF2-40B4-BE49-F238E27FC236}">
                  <a16:creationId xmlns:a16="http://schemas.microsoft.com/office/drawing/2014/main" id="{FECFE450-3A59-485B-97E9-4FB175C4C246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2515975" y="3999834"/>
              <a:ext cx="649501" cy="32749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6" name="Picture 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C0EDB742-1529-4E44-B5B8-F802DF55247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8384" y="1508593"/>
              <a:ext cx="2667231" cy="3840813"/>
            </a:xfrm>
            <a:prstGeom prst="rect">
              <a:avLst/>
            </a:prstGeom>
          </p:spPr>
        </p:pic>
        <p:sp>
          <p:nvSpPr>
            <p:cNvPr id="19" name="AutoShape 108"/>
            <p:cNvSpPr>
              <a:spLocks/>
            </p:cNvSpPr>
            <p:nvPr/>
          </p:nvSpPr>
          <p:spPr bwMode="auto">
            <a:xfrm flipH="1">
              <a:off x="3129722" y="2455655"/>
              <a:ext cx="117561" cy="748542"/>
            </a:xfrm>
            <a:prstGeom prst="rightBrace">
              <a:avLst>
                <a:gd name="adj1" fmla="val 6200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2042222" y="2605211"/>
              <a:ext cx="1071821" cy="45720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 check boxes</a:t>
              </a:r>
            </a:p>
          </p:txBody>
        </p:sp>
        <p:sp>
          <p:nvSpPr>
            <p:cNvPr id="30" name="Line 113">
              <a:extLst>
                <a:ext uri="{FF2B5EF4-FFF2-40B4-BE49-F238E27FC236}">
                  <a16:creationId xmlns:a16="http://schemas.microsoft.com/office/drawing/2014/main" id="{09F44F1D-4CBA-418C-9FCF-BBBB60E7A0B3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765355" y="2013071"/>
              <a:ext cx="31089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1" name="Rounded Rectangle 4">
              <a:extLst>
                <a:ext uri="{FF2B5EF4-FFF2-40B4-BE49-F238E27FC236}">
                  <a16:creationId xmlns:a16="http://schemas.microsoft.com/office/drawing/2014/main" id="{02B4068A-F3B6-4F0E-85CA-7B4CE2DD7D4F}"/>
                </a:ext>
              </a:extLst>
            </p:cNvPr>
            <p:cNvSpPr/>
            <p:nvPr/>
          </p:nvSpPr>
          <p:spPr>
            <a:xfrm>
              <a:off x="5948145" y="1812852"/>
              <a:ext cx="1371600" cy="4389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Tools drop-down arrow</a:t>
              </a:r>
            </a:p>
          </p:txBody>
        </p:sp>
        <p:sp>
          <p:nvSpPr>
            <p:cNvPr id="32" name="Line 113">
              <a:extLst>
                <a:ext uri="{FF2B5EF4-FFF2-40B4-BE49-F238E27FC236}">
                  <a16:creationId xmlns:a16="http://schemas.microsoft.com/office/drawing/2014/main" id="{12810E7E-CEDB-4FA3-8F80-DFDE78398C79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719544" y="3825725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Rounded Rectangle 9">
              <a:extLst>
                <a:ext uri="{FF2B5EF4-FFF2-40B4-BE49-F238E27FC236}">
                  <a16:creationId xmlns:a16="http://schemas.microsoft.com/office/drawing/2014/main" id="{60FF636B-CD9F-4564-AD17-47A2307802EC}"/>
                </a:ext>
              </a:extLst>
            </p:cNvPr>
            <p:cNvSpPr/>
            <p:nvPr/>
          </p:nvSpPr>
          <p:spPr>
            <a:xfrm>
              <a:off x="5948145" y="3608720"/>
              <a:ext cx="1371600" cy="4389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 drop-down arrow</a:t>
              </a:r>
            </a:p>
          </p:txBody>
        </p:sp>
        <p:sp>
          <p:nvSpPr>
            <p:cNvPr id="34" name="Line 205">
              <a:extLst>
                <a:ext uri="{FF2B5EF4-FFF2-40B4-BE49-F238E27FC236}">
                  <a16:creationId xmlns:a16="http://schemas.microsoft.com/office/drawing/2014/main" id="{6DC8DC5F-C91E-4C04-8FFC-3E20F7139631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557078" y="3908203"/>
              <a:ext cx="457200" cy="54642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Rounded Rectangle 23">
              <a:extLst>
                <a:ext uri="{FF2B5EF4-FFF2-40B4-BE49-F238E27FC236}">
                  <a16:creationId xmlns:a16="http://schemas.microsoft.com/office/drawing/2014/main" id="{443713F5-FE12-421F-9EAD-D6C6994B3228}"/>
                </a:ext>
              </a:extLst>
            </p:cNvPr>
            <p:cNvSpPr/>
            <p:nvPr/>
          </p:nvSpPr>
          <p:spPr>
            <a:xfrm>
              <a:off x="6014277" y="4378806"/>
              <a:ext cx="1371601" cy="36576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Fields in areas</a:t>
              </a:r>
            </a:p>
          </p:txBody>
        </p:sp>
        <p:sp>
          <p:nvSpPr>
            <p:cNvPr id="36" name="Line 113">
              <a:extLst>
                <a:ext uri="{FF2B5EF4-FFF2-40B4-BE49-F238E27FC236}">
                  <a16:creationId xmlns:a16="http://schemas.microsoft.com/office/drawing/2014/main" id="{BF1F3CE8-74BB-4E39-895B-7820B0CA67C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515803" y="4592109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7" name="Rounded Rectangle 15">
              <a:extLst>
                <a:ext uri="{FF2B5EF4-FFF2-40B4-BE49-F238E27FC236}">
                  <a16:creationId xmlns:a16="http://schemas.microsoft.com/office/drawing/2014/main" id="{5296B212-7563-410C-9C13-48B7F0A77EA3}"/>
                </a:ext>
              </a:extLst>
            </p:cNvPr>
            <p:cNvSpPr/>
            <p:nvPr/>
          </p:nvSpPr>
          <p:spPr>
            <a:xfrm>
              <a:off x="2024394" y="4156939"/>
              <a:ext cx="762000" cy="32004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Areas</a:t>
              </a:r>
            </a:p>
          </p:txBody>
        </p:sp>
        <p:sp>
          <p:nvSpPr>
            <p:cNvPr id="38" name="AutoShape 108">
              <a:extLst>
                <a:ext uri="{FF2B5EF4-FFF2-40B4-BE49-F238E27FC236}">
                  <a16:creationId xmlns:a16="http://schemas.microsoft.com/office/drawing/2014/main" id="{9003CF43-D699-4EDD-A6B7-B29A145F022D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34785" y="3747895"/>
              <a:ext cx="224996" cy="502920"/>
            </a:xfrm>
            <a:prstGeom prst="rightBrace">
              <a:avLst>
                <a:gd name="adj1" fmla="val 3660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Line 66">
              <a:extLst>
                <a:ext uri="{FF2B5EF4-FFF2-40B4-BE49-F238E27FC236}">
                  <a16:creationId xmlns:a16="http://schemas.microsoft.com/office/drawing/2014/main" id="{056CCAE9-190E-4BC1-BF82-4B74B105320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800479" y="4387003"/>
              <a:ext cx="360694" cy="34936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1" name="AutoShape 108">
              <a:extLst>
                <a:ext uri="{FF2B5EF4-FFF2-40B4-BE49-F238E27FC236}">
                  <a16:creationId xmlns:a16="http://schemas.microsoft.com/office/drawing/2014/main" id="{7EF8C4FF-467C-4B22-81DC-1D62428ECE9F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155952" y="4463512"/>
              <a:ext cx="224996" cy="502920"/>
            </a:xfrm>
            <a:prstGeom prst="rightBrace">
              <a:avLst>
                <a:gd name="adj1" fmla="val 3660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F8823EC-AA65-4981-9E28-D0A5D7D8AA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273</TotalTime>
  <Words>522</Words>
  <Application>Microsoft Office PowerPoint</Application>
  <PresentationFormat>On-screen Show (4:3)</PresentationFormat>
  <Paragraphs>118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LO Choice</vt:lpstr>
      <vt:lpstr>Working with PivotCharts</vt:lpstr>
      <vt:lpstr>Create a PivotChart</vt:lpstr>
      <vt:lpstr>PivotCharts</vt:lpstr>
      <vt:lpstr>The Insert Chart Dialog Box</vt:lpstr>
      <vt:lpstr>Chart Types</vt:lpstr>
      <vt:lpstr>Recommended PivotCharts</vt:lpstr>
      <vt:lpstr>PowerPoint Presentation</vt:lpstr>
      <vt:lpstr>Manipulate PivotChart Data</vt:lpstr>
      <vt:lpstr>The PivotChart Fields Task Pane</vt:lpstr>
      <vt:lpstr>The PivotChart Fields Task Pane Elements</vt:lpstr>
      <vt:lpstr>The PivotChart Analyze Contextual Tab</vt:lpstr>
      <vt:lpstr>Field Buttons</vt:lpstr>
      <vt:lpstr>PowerPoint Presentation</vt:lpstr>
      <vt:lpstr>Format a PivotChart</vt:lpstr>
      <vt:lpstr>Chart Elements</vt:lpstr>
      <vt:lpstr>The Design Contextual Tab for PivotCharts</vt:lpstr>
      <vt:lpstr>The Format Contextual Tab for PivotCharts</vt:lpstr>
      <vt:lpstr>The Format Task Pane</vt:lpstr>
      <vt:lpstr>Chart Formatting Buttons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Bharathi</cp:lastModifiedBy>
  <cp:revision>33</cp:revision>
  <dcterms:created xsi:type="dcterms:W3CDTF">2019-08-06T17:06:46Z</dcterms:created>
  <dcterms:modified xsi:type="dcterms:W3CDTF">2019-08-13T17:05:07Z</dcterms:modified>
</cp:coreProperties>
</file>